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351" r:id="rId3"/>
    <p:sldId id="350" r:id="rId4"/>
    <p:sldId id="352" r:id="rId5"/>
    <p:sldId id="354" r:id="rId6"/>
    <p:sldId id="357" r:id="rId7"/>
    <p:sldId id="359" r:id="rId8"/>
    <p:sldId id="361" r:id="rId9"/>
    <p:sldId id="346" r:id="rId10"/>
    <p:sldId id="257" r:id="rId11"/>
    <p:sldId id="31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55" autoAdjust="0"/>
  </p:normalViewPr>
  <p:slideViewPr>
    <p:cSldViewPr snapToGrid="0" showGuides="1">
      <p:cViewPr varScale="1">
        <p:scale>
          <a:sx n="76" d="100"/>
          <a:sy n="76" d="100"/>
        </p:scale>
        <p:origin x="126" y="9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68006945-CC43-4EE0-8D81-89B58AA9C6D5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258AEF70-4FEF-4D0B-8513-ABFA55FE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4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EF70-4FEF-4D0B-8513-ABFA55FE5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EF70-4FEF-4D0B-8513-ABFA55FE59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3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EF70-4FEF-4D0B-8513-ABFA55FE5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2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EF70-4FEF-4D0B-8513-ABFA55FE59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0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EF70-4FEF-4D0B-8513-ABFA55FE59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6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EF70-4FEF-4D0B-8513-ABFA55FE59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20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EF70-4FEF-4D0B-8513-ABFA55FE5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5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EF70-4FEF-4D0B-8513-ABFA55FE59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2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EF70-4FEF-4D0B-8513-ABFA55FE59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2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EF70-4FEF-4D0B-8513-ABFA55FE59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0298-5C85-4409-9208-05A7687F8E2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44F-847B-4875-8B3B-D4115FF0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1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0298-5C85-4409-9208-05A7687F8E2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44F-847B-4875-8B3B-D4115FF0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7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0298-5C85-4409-9208-05A7687F8E2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44F-847B-4875-8B3B-D4115FF0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7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47287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0298-5C85-4409-9208-05A7687F8E2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44F-847B-4875-8B3B-D4115FF0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2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0298-5C85-4409-9208-05A7687F8E2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44F-847B-4875-8B3B-D4115FF0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7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0298-5C85-4409-9208-05A7687F8E2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44F-847B-4875-8B3B-D4115FF0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1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0298-5C85-4409-9208-05A7687F8E2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44F-847B-4875-8B3B-D4115FF0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0298-5C85-4409-9208-05A7687F8E2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44F-847B-4875-8B3B-D4115FF0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6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0298-5C85-4409-9208-05A7687F8E2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44F-847B-4875-8B3B-D4115FF0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4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0298-5C85-4409-9208-05A7687F8E2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44F-847B-4875-8B3B-D4115FF0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1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0298-5C85-4409-9208-05A7687F8E2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44F-847B-4875-8B3B-D4115FF0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6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90298-5C85-4409-9208-05A7687F8E2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044F-847B-4875-8B3B-D4115FF0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1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40063" y="3100411"/>
            <a:ext cx="1955800" cy="1955800"/>
            <a:chOff x="8140063" y="3100411"/>
            <a:chExt cx="1955800" cy="1955800"/>
          </a:xfrm>
        </p:grpSpPr>
        <p:sp>
          <p:nvSpPr>
            <p:cNvPr id="24" name="Diamond 23"/>
            <p:cNvSpPr/>
            <p:nvPr/>
          </p:nvSpPr>
          <p:spPr>
            <a:xfrm>
              <a:off x="8140063" y="3100411"/>
              <a:ext cx="1955800" cy="1955800"/>
            </a:xfrm>
            <a:prstGeom prst="diamon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29202" y="3599955"/>
              <a:ext cx="13650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d-ID" sz="4000" spc="-300" dirty="0">
                <a:solidFill>
                  <a:schemeClr val="bg1"/>
                </a:solidFill>
                <a:latin typeface="Aller Light" panose="02000503000000020004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67832" y="4188186"/>
              <a:ext cx="1487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d-ID" sz="1200" dirty="0">
                <a:solidFill>
                  <a:schemeClr val="bg1"/>
                </a:solidFill>
                <a:latin typeface="Aller" panose="02000503030000020004" pitchFamily="2" charset="0"/>
              </a:endParaRPr>
            </a:p>
          </p:txBody>
        </p:sp>
      </p:grpSp>
      <p:sp>
        <p:nvSpPr>
          <p:cNvPr id="25" name="Diamond 24"/>
          <p:cNvSpPr/>
          <p:nvPr/>
        </p:nvSpPr>
        <p:spPr>
          <a:xfrm>
            <a:off x="10157575" y="3100411"/>
            <a:ext cx="1955800" cy="19558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Diamond 25"/>
          <p:cNvSpPr/>
          <p:nvPr/>
        </p:nvSpPr>
        <p:spPr>
          <a:xfrm>
            <a:off x="9139005" y="4124369"/>
            <a:ext cx="1955800" cy="1955800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0" r="16720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7459"/>
          <a:stretch/>
        </p:blipFill>
        <p:spPr>
          <a:xfrm>
            <a:off x="6101357" y="1083479"/>
            <a:ext cx="1978851" cy="1981202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0" r="16720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1" t="4615" r="10567" b="-4615"/>
          <a:stretch/>
        </p:blipFill>
        <p:spPr>
          <a:xfrm>
            <a:off x="7109825" y="69848"/>
            <a:ext cx="1978851" cy="1981202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r="29022"/>
          <a:stretch/>
        </p:blipFill>
        <p:spPr>
          <a:xfrm>
            <a:off x="9139005" y="2097108"/>
            <a:ext cx="1978851" cy="1981202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5" t="-5384" r="19771" b="3846"/>
          <a:stretch/>
        </p:blipFill>
        <p:spPr>
          <a:xfrm>
            <a:off x="10157575" y="1083476"/>
            <a:ext cx="1978851" cy="2011680"/>
          </a:xfr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727" y="4371658"/>
            <a:ext cx="1331278" cy="14918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9" y="542665"/>
            <a:ext cx="4616388" cy="37651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5660" y="4532827"/>
            <a:ext cx="522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2022-2027 Timeline </a:t>
            </a:r>
          </a:p>
        </p:txBody>
      </p:sp>
    </p:spTree>
    <p:extLst>
      <p:ext uri="{BB962C8B-B14F-4D97-AF65-F5344CB8AC3E}">
        <p14:creationId xmlns:p14="http://schemas.microsoft.com/office/powerpoint/2010/main" val="27518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A5BA7B-9C43-4EAE-9C6C-4DBBE3442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510564"/>
              </p:ext>
            </p:extLst>
          </p:nvPr>
        </p:nvGraphicFramePr>
        <p:xfrm>
          <a:off x="291193" y="51799"/>
          <a:ext cx="11183257" cy="6436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039">
                  <a:extLst>
                    <a:ext uri="{9D8B030D-6E8A-4147-A177-3AD203B41FA5}">
                      <a16:colId xmlns:a16="http://schemas.microsoft.com/office/drawing/2014/main" val="1808260985"/>
                    </a:ext>
                  </a:extLst>
                </a:gridCol>
                <a:gridCol w="8775218">
                  <a:extLst>
                    <a:ext uri="{9D8B030D-6E8A-4147-A177-3AD203B41FA5}">
                      <a16:colId xmlns:a16="http://schemas.microsoft.com/office/drawing/2014/main" val="3536759264"/>
                    </a:ext>
                  </a:extLst>
                </a:gridCol>
              </a:tblGrid>
              <a:tr h="278401"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Strategic Planning Timeline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16AA1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Accreditation Planning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7702106"/>
                  </a:ext>
                </a:extLst>
              </a:tr>
              <a:tr h="598379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September - November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>
                          <a:effectLst/>
                        </a:rPr>
                        <a:t>  Community Engagement: Stakeholder surveys, LSC Feedback, Community Focus Groups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14442"/>
                  </a:ext>
                </a:extLst>
              </a:tr>
              <a:tr h="20659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36984"/>
                  </a:ext>
                </a:extLst>
              </a:tr>
              <a:tr h="12365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February - March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Planning Committee:  </a:t>
                      </a:r>
                    </a:p>
                    <a:p>
                      <a:pPr marL="742950" marR="0" lvl="1" indent="-28575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survey, LSC &amp; focus group feedback, and accreditation results</a:t>
                      </a:r>
                    </a:p>
                    <a:p>
                      <a:pPr marL="742950" marR="0" lvl="1" indent="-28575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Establish Strategic Goal Areas &amp; Priorities </a:t>
                      </a:r>
                    </a:p>
                    <a:p>
                      <a:pPr marL="742950" marR="0" lvl="1" indent="-28575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Establish High-Level Performance Objectives that align to Goals Areas &amp; Priorities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712892"/>
                  </a:ext>
                </a:extLst>
              </a:tr>
              <a:tr h="275306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483920"/>
                  </a:ext>
                </a:extLst>
              </a:tr>
              <a:tr h="297876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March - April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Action &amp; Accountability Committee: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Develop Targets that align to Performance Objectives and measure progress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Design the Action Steps for achieving the goals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Planning Committee Revisited: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Review action plans along with any proposed alterations to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      Belief, Vision, or Mission Statements, Strategic Goal Areas,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      or Performance Objectives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857735"/>
                  </a:ext>
                </a:extLst>
              </a:tr>
              <a:tr h="275306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21727"/>
                  </a:ext>
                </a:extLst>
              </a:tr>
              <a:tr h="54392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May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Presentation to the Board of Education for final approval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9565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8E8FDBA-DB63-4CE3-9E25-5853D352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035" y="2230735"/>
            <a:ext cx="4627265" cy="4627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2A98C-315A-470D-8346-6FF120BFE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31" y="5009058"/>
            <a:ext cx="186553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1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flipH="1">
            <a:off x="7562850" y="2228852"/>
            <a:ext cx="4629151" cy="4629149"/>
            <a:chOff x="0" y="4332514"/>
            <a:chExt cx="2525487" cy="2525486"/>
          </a:xfrm>
        </p:grpSpPr>
        <p:sp>
          <p:nvSpPr>
            <p:cNvPr id="9" name="Right Triangle 8"/>
            <p:cNvSpPr/>
            <p:nvPr/>
          </p:nvSpPr>
          <p:spPr>
            <a:xfrm>
              <a:off x="1" y="4332514"/>
              <a:ext cx="2525486" cy="2525486"/>
            </a:xfrm>
            <a:prstGeom prst="rtTriangl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0" y="4854104"/>
              <a:ext cx="2003896" cy="2003896"/>
            </a:xfrm>
            <a:prstGeom prst="rtTriangle">
              <a:avLst/>
            </a:prstGeom>
            <a:solidFill>
              <a:srgbClr val="16AA1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0723" y="206457"/>
            <a:ext cx="91799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The Strategic Planning Process</a:t>
            </a:r>
          </a:p>
          <a:p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/>
          </a:p>
          <a:p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     Community Engagement Focus Group Sessions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   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i="1" dirty="0">
                <a:solidFill>
                  <a:srgbClr val="0070C0"/>
                </a:solidFill>
              </a:rPr>
              <a:t>Each Hosted by Alliance Academy for Innovation – 6:30-8:00 PM</a:t>
            </a:r>
          </a:p>
          <a:p>
            <a:pPr algn="ctr"/>
            <a:endParaRPr lang="en-US" sz="2000" b="1" i="1" dirty="0">
              <a:solidFill>
                <a:srgbClr val="0070C0"/>
              </a:solidFill>
            </a:endParaRPr>
          </a:p>
          <a:p>
            <a:pPr algn="ctr"/>
            <a:endParaRPr lang="en-US" sz="1600" b="1" i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10/26</a:t>
            </a:r>
            <a:r>
              <a:rPr lang="en-US" sz="2400" b="1" dirty="0">
                <a:solidFill>
                  <a:srgbClr val="0070C0"/>
                </a:solidFill>
              </a:rPr>
              <a:t>    ACE, AAI, Lambert, &amp; North Forsyth Vertical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11/1      </a:t>
            </a:r>
            <a:r>
              <a:rPr lang="en-US" sz="2400" b="1" dirty="0">
                <a:solidFill>
                  <a:srgbClr val="0070C0"/>
                </a:solidFill>
              </a:rPr>
              <a:t>Forsyth Central, East Forsyth, &amp; Denmark Vertical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11/8 </a:t>
            </a:r>
            <a:r>
              <a:rPr lang="en-US" sz="2400" b="1" dirty="0">
                <a:solidFill>
                  <a:srgbClr val="0070C0"/>
                </a:solidFill>
              </a:rPr>
              <a:t>     West Forsyth &amp; South Forsyth Vertical Teams	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	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2" y="5021457"/>
            <a:ext cx="1865341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flipH="1">
            <a:off x="7562850" y="2228852"/>
            <a:ext cx="4629151" cy="4629149"/>
            <a:chOff x="0" y="4332514"/>
            <a:chExt cx="2525487" cy="2525486"/>
          </a:xfrm>
        </p:grpSpPr>
        <p:sp>
          <p:nvSpPr>
            <p:cNvPr id="9" name="Right Triangle 8"/>
            <p:cNvSpPr/>
            <p:nvPr/>
          </p:nvSpPr>
          <p:spPr>
            <a:xfrm>
              <a:off x="1" y="4332514"/>
              <a:ext cx="2525486" cy="2525486"/>
            </a:xfrm>
            <a:prstGeom prst="rtTriangl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0" y="4854104"/>
              <a:ext cx="2003896" cy="2003896"/>
            </a:xfrm>
            <a:prstGeom prst="rtTriangle">
              <a:avLst/>
            </a:prstGeom>
            <a:solidFill>
              <a:srgbClr val="16AA1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28773" y="2097580"/>
            <a:ext cx="85322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What do we </a:t>
            </a:r>
            <a:r>
              <a:rPr lang="en-US" sz="4800" b="1" u="sng" dirty="0">
                <a:solidFill>
                  <a:srgbClr val="0070C0"/>
                </a:solidFill>
              </a:rPr>
              <a:t>want</a:t>
            </a:r>
            <a:r>
              <a:rPr lang="en-US" sz="4800" b="1" dirty="0">
                <a:solidFill>
                  <a:srgbClr val="0070C0"/>
                </a:solidFill>
              </a:rPr>
              <a:t> to be known FOR?</a:t>
            </a:r>
          </a:p>
          <a:p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/>
          </a:p>
          <a:p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2" y="5021457"/>
            <a:ext cx="1865341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flipH="1">
            <a:off x="7562850" y="2228852"/>
            <a:ext cx="4629151" cy="4629149"/>
            <a:chOff x="0" y="4332514"/>
            <a:chExt cx="2525487" cy="2525486"/>
          </a:xfrm>
        </p:grpSpPr>
        <p:sp>
          <p:nvSpPr>
            <p:cNvPr id="9" name="Right Triangle 8"/>
            <p:cNvSpPr/>
            <p:nvPr/>
          </p:nvSpPr>
          <p:spPr>
            <a:xfrm>
              <a:off x="1" y="4332514"/>
              <a:ext cx="2525486" cy="2525486"/>
            </a:xfrm>
            <a:prstGeom prst="rtTriangl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0" y="4854104"/>
              <a:ext cx="2003896" cy="2003896"/>
            </a:xfrm>
            <a:prstGeom prst="rtTriangle">
              <a:avLst/>
            </a:prstGeom>
            <a:solidFill>
              <a:srgbClr val="16AA1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6805" y="2228852"/>
            <a:ext cx="85322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What </a:t>
            </a:r>
            <a:r>
              <a:rPr lang="en-US" sz="4800" b="1" u="sng" dirty="0">
                <a:solidFill>
                  <a:srgbClr val="0070C0"/>
                </a:solidFill>
              </a:rPr>
              <a:t>are</a:t>
            </a:r>
            <a:r>
              <a:rPr lang="en-US" sz="4800" b="1" dirty="0">
                <a:solidFill>
                  <a:srgbClr val="0070C0"/>
                </a:solidFill>
              </a:rPr>
              <a:t> we known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FOR?</a:t>
            </a:r>
          </a:p>
          <a:p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/>
          </a:p>
          <a:p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2" y="5021457"/>
            <a:ext cx="1865341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flipH="1">
            <a:off x="7562850" y="2228852"/>
            <a:ext cx="4629151" cy="4629149"/>
            <a:chOff x="0" y="4332514"/>
            <a:chExt cx="2525487" cy="2525486"/>
          </a:xfrm>
        </p:grpSpPr>
        <p:sp>
          <p:nvSpPr>
            <p:cNvPr id="9" name="Right Triangle 8"/>
            <p:cNvSpPr/>
            <p:nvPr/>
          </p:nvSpPr>
          <p:spPr>
            <a:xfrm>
              <a:off x="1" y="4332514"/>
              <a:ext cx="2525486" cy="2525486"/>
            </a:xfrm>
            <a:prstGeom prst="rtTriangl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0" y="4854104"/>
              <a:ext cx="2003896" cy="2003896"/>
            </a:xfrm>
            <a:prstGeom prst="rtTriangle">
              <a:avLst/>
            </a:prstGeom>
            <a:solidFill>
              <a:srgbClr val="16AA1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9651" y="1076643"/>
            <a:ext cx="95302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What do we want to be known FOR?</a:t>
            </a:r>
          </a:p>
          <a:p>
            <a:pPr algn="ctr"/>
            <a:endParaRPr lang="en-US" sz="4800" b="1" dirty="0">
              <a:solidFill>
                <a:srgbClr val="0070C0"/>
              </a:solidFill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The Strategic Plan</a:t>
            </a:r>
          </a:p>
          <a:p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/>
          </a:p>
          <a:p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</a:rPr>
              <a:t>What are we known FOR?</a:t>
            </a: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2" y="5021457"/>
            <a:ext cx="1865341" cy="1586753"/>
          </a:xfrm>
          <a:prstGeom prst="rect">
            <a:avLst/>
          </a:prstGeom>
        </p:spPr>
      </p:pic>
      <p:sp>
        <p:nvSpPr>
          <p:cNvPr id="2" name="Arrow: Up-Down 1">
            <a:extLst>
              <a:ext uri="{FF2B5EF4-FFF2-40B4-BE49-F238E27FC236}">
                <a16:creationId xmlns:a16="http://schemas.microsoft.com/office/drawing/2014/main" id="{07F08343-3490-4AC7-B23C-FFC67C22379C}"/>
              </a:ext>
            </a:extLst>
          </p:cNvPr>
          <p:cNvSpPr/>
          <p:nvPr/>
        </p:nvSpPr>
        <p:spPr>
          <a:xfrm>
            <a:off x="1397000" y="2095500"/>
            <a:ext cx="635000" cy="1587500"/>
          </a:xfrm>
          <a:prstGeom prst="upDown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740734AA-70C7-4047-A211-DD25F2749769}"/>
              </a:ext>
            </a:extLst>
          </p:cNvPr>
          <p:cNvSpPr/>
          <p:nvPr/>
        </p:nvSpPr>
        <p:spPr>
          <a:xfrm>
            <a:off x="9242424" y="2095500"/>
            <a:ext cx="635000" cy="1587500"/>
          </a:xfrm>
          <a:prstGeom prst="upDown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flipH="1">
            <a:off x="7562850" y="2228852"/>
            <a:ext cx="4629151" cy="4629149"/>
            <a:chOff x="0" y="4332514"/>
            <a:chExt cx="2525487" cy="2525486"/>
          </a:xfrm>
        </p:grpSpPr>
        <p:sp>
          <p:nvSpPr>
            <p:cNvPr id="9" name="Right Triangle 8"/>
            <p:cNvSpPr/>
            <p:nvPr/>
          </p:nvSpPr>
          <p:spPr>
            <a:xfrm>
              <a:off x="1" y="4332514"/>
              <a:ext cx="2525486" cy="2525486"/>
            </a:xfrm>
            <a:prstGeom prst="rtTriangl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0" y="4854104"/>
              <a:ext cx="2003896" cy="2003896"/>
            </a:xfrm>
            <a:prstGeom prst="rtTriangle">
              <a:avLst/>
            </a:prstGeom>
            <a:solidFill>
              <a:srgbClr val="16AA1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0723" y="206457"/>
            <a:ext cx="853227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The Strategic Planning Process</a:t>
            </a:r>
          </a:p>
          <a:p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/>
          </a:p>
          <a:p>
            <a:r>
              <a:rPr lang="en-US" sz="2800" b="1" dirty="0">
                <a:solidFill>
                  <a:srgbClr val="FF0000"/>
                </a:solidFill>
              </a:rPr>
              <a:t>Phase I:  </a:t>
            </a:r>
            <a:r>
              <a:rPr lang="en-US" sz="2400" b="1" dirty="0">
                <a:solidFill>
                  <a:srgbClr val="FF0000"/>
                </a:solidFill>
              </a:rPr>
              <a:t>Determining where we are &amp; where we want to go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Community Engagement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Surveys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LSC Feedback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Community Engagement Focus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September - November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2" y="5021457"/>
            <a:ext cx="1865341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5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flipH="1">
            <a:off x="7562850" y="2228852"/>
            <a:ext cx="4629151" cy="4629149"/>
            <a:chOff x="0" y="4332514"/>
            <a:chExt cx="2525487" cy="2525486"/>
          </a:xfrm>
        </p:grpSpPr>
        <p:sp>
          <p:nvSpPr>
            <p:cNvPr id="9" name="Right Triangle 8"/>
            <p:cNvSpPr/>
            <p:nvPr/>
          </p:nvSpPr>
          <p:spPr>
            <a:xfrm>
              <a:off x="1" y="4332514"/>
              <a:ext cx="2525486" cy="2525486"/>
            </a:xfrm>
            <a:prstGeom prst="rtTriangl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0" y="4854104"/>
              <a:ext cx="2003896" cy="2003896"/>
            </a:xfrm>
            <a:prstGeom prst="rtTriangle">
              <a:avLst/>
            </a:prstGeom>
            <a:solidFill>
              <a:srgbClr val="16AA1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0723" y="206457"/>
            <a:ext cx="8532277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The Strategic Planning Process</a:t>
            </a:r>
          </a:p>
          <a:p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/>
          </a:p>
          <a:p>
            <a:r>
              <a:rPr lang="en-US" sz="2800" b="1" dirty="0">
                <a:solidFill>
                  <a:srgbClr val="FF0000"/>
                </a:solidFill>
              </a:rPr>
              <a:t>Phase I:  </a:t>
            </a:r>
            <a:r>
              <a:rPr lang="en-US" sz="2400" b="1" dirty="0">
                <a:solidFill>
                  <a:srgbClr val="FF0000"/>
                </a:solidFill>
              </a:rPr>
              <a:t>Determining where we are &amp; where we want to go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Community Engagement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Surveys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LSC Feedback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Community Engagement Focus Group</a:t>
            </a:r>
          </a:p>
          <a:p>
            <a:pPr lvl="1"/>
            <a:endParaRPr lang="en-US" sz="10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Planning Committee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Community Members &amp; School District Personnel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Review Data from Community Engagement &amp; the Accreditation process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Establish Strategic Goal Areas / Priorities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Establish High-Level Performance Objectives that Align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	to Goals &amp; Priorities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February - March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2" y="5021457"/>
            <a:ext cx="1865341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flipH="1">
            <a:off x="7562850" y="2228852"/>
            <a:ext cx="4629151" cy="4629149"/>
            <a:chOff x="0" y="4332514"/>
            <a:chExt cx="2525487" cy="2525486"/>
          </a:xfrm>
        </p:grpSpPr>
        <p:sp>
          <p:nvSpPr>
            <p:cNvPr id="9" name="Right Triangle 8"/>
            <p:cNvSpPr/>
            <p:nvPr/>
          </p:nvSpPr>
          <p:spPr>
            <a:xfrm>
              <a:off x="1" y="4332514"/>
              <a:ext cx="2525486" cy="2525486"/>
            </a:xfrm>
            <a:prstGeom prst="rtTriangl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0" y="4854104"/>
              <a:ext cx="2003896" cy="2003896"/>
            </a:xfrm>
            <a:prstGeom prst="rtTriangle">
              <a:avLst/>
            </a:prstGeom>
            <a:solidFill>
              <a:srgbClr val="16AA1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0723" y="206457"/>
            <a:ext cx="108182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The Strategic Planning Process</a:t>
            </a:r>
          </a:p>
          <a:p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/>
          </a:p>
          <a:p>
            <a:r>
              <a:rPr lang="en-US" sz="2800" b="1" dirty="0">
                <a:solidFill>
                  <a:srgbClr val="FF0000"/>
                </a:solidFill>
              </a:rPr>
              <a:t>Phase II:  </a:t>
            </a:r>
            <a:r>
              <a:rPr lang="en-US" sz="2400" b="1" dirty="0">
                <a:solidFill>
                  <a:srgbClr val="FF0000"/>
                </a:solidFill>
              </a:rPr>
              <a:t>Determining indicators for success &amp; actions steps to get there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Action &amp; Accountability Teams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System &amp; School Level Leaders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Develop Targets that Align to Performance Objectives and Measure Progress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Design the Action Steps for Achieving the Goals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Create the Parameters to Guide Initiatives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March – April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</a:endParaRPr>
          </a:p>
          <a:p>
            <a:pPr lvl="1"/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2" y="5021457"/>
            <a:ext cx="1865341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flipH="1">
            <a:off x="7562850" y="2228852"/>
            <a:ext cx="4629151" cy="4629149"/>
            <a:chOff x="0" y="4332514"/>
            <a:chExt cx="2525487" cy="2525486"/>
          </a:xfrm>
        </p:grpSpPr>
        <p:sp>
          <p:nvSpPr>
            <p:cNvPr id="9" name="Right Triangle 8"/>
            <p:cNvSpPr/>
            <p:nvPr/>
          </p:nvSpPr>
          <p:spPr>
            <a:xfrm>
              <a:off x="1" y="4332514"/>
              <a:ext cx="2525486" cy="2525486"/>
            </a:xfrm>
            <a:prstGeom prst="rtTriangl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0" y="4854104"/>
              <a:ext cx="2003896" cy="2003896"/>
            </a:xfrm>
            <a:prstGeom prst="rtTriangle">
              <a:avLst/>
            </a:prstGeom>
            <a:solidFill>
              <a:srgbClr val="16AA1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0723" y="206457"/>
            <a:ext cx="972078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The Strategic Planning Process</a:t>
            </a:r>
          </a:p>
          <a:p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/>
          </a:p>
          <a:p>
            <a:r>
              <a:rPr lang="en-US" sz="2800" b="1" dirty="0">
                <a:solidFill>
                  <a:srgbClr val="FF0000"/>
                </a:solidFill>
              </a:rPr>
              <a:t>Phase II:  </a:t>
            </a:r>
            <a:r>
              <a:rPr lang="en-US" sz="2400" b="1" dirty="0">
                <a:solidFill>
                  <a:srgbClr val="FF0000"/>
                </a:solidFill>
              </a:rPr>
              <a:t>Determining indicators for success &amp; actions steps to get there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Action &amp; Accountability Teams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System &amp; School Level Leaders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Develop Targets that Align to Performance Objectives and Measure Progress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Design the Action Steps for Achieving the Goals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March – April 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endParaRPr lang="en-US" sz="1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Planning Committee “Re-Visited”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Review action plans along with any proposed alterations to Belief, Vision, or Mission Statements, Strategic Goal Areas, or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	Performance Objectives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April</a:t>
            </a:r>
          </a:p>
          <a:p>
            <a:pPr lvl="1"/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2" y="5021457"/>
            <a:ext cx="1865341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flipH="1">
            <a:off x="7562850" y="2228852"/>
            <a:ext cx="4629151" cy="4629149"/>
            <a:chOff x="0" y="4332514"/>
            <a:chExt cx="2525487" cy="2525486"/>
          </a:xfrm>
        </p:grpSpPr>
        <p:sp>
          <p:nvSpPr>
            <p:cNvPr id="9" name="Right Triangle 8"/>
            <p:cNvSpPr/>
            <p:nvPr/>
          </p:nvSpPr>
          <p:spPr>
            <a:xfrm>
              <a:off x="1" y="4332514"/>
              <a:ext cx="2525486" cy="2525486"/>
            </a:xfrm>
            <a:prstGeom prst="rtTriangl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0" y="4854104"/>
              <a:ext cx="2003896" cy="2003896"/>
            </a:xfrm>
            <a:prstGeom prst="rtTriangle">
              <a:avLst/>
            </a:prstGeom>
            <a:solidFill>
              <a:srgbClr val="16AA1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8299" y="167726"/>
            <a:ext cx="81006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The Strategic Planning Process</a:t>
            </a:r>
          </a:p>
          <a:p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/>
          </a:p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Final Step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000" b="1" i="1" dirty="0">
              <a:solidFill>
                <a:srgbClr val="0070C0"/>
              </a:solidFill>
            </a:endParaRPr>
          </a:p>
          <a:p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Final Version of the 2022-2027 Strategic Plan presented to the Board of Education for approval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May 2022</a:t>
            </a:r>
            <a:endParaRPr lang="en-US" sz="2400" b="1" i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2" y="5021457"/>
            <a:ext cx="1865341" cy="15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Lobby Signage">
      <a:dk1>
        <a:sysClr val="windowText" lastClr="000000"/>
      </a:dk1>
      <a:lt1>
        <a:sysClr val="window" lastClr="FFFFFF"/>
      </a:lt1>
      <a:dk2>
        <a:srgbClr val="394555"/>
      </a:dk2>
      <a:lt2>
        <a:srgbClr val="E7E6E6"/>
      </a:lt2>
      <a:accent1>
        <a:srgbClr val="F6B104"/>
      </a:accent1>
      <a:accent2>
        <a:srgbClr val="FFC80C"/>
      </a:accent2>
      <a:accent3>
        <a:srgbClr val="FED133"/>
      </a:accent3>
      <a:accent4>
        <a:srgbClr val="FFD75E"/>
      </a:accent4>
      <a:accent5>
        <a:srgbClr val="FABC4C"/>
      </a:accent5>
      <a:accent6>
        <a:srgbClr val="FEB4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23315</TotalTime>
  <Words>483</Words>
  <Application>Microsoft Office PowerPoint</Application>
  <PresentationFormat>Widescreen</PresentationFormat>
  <Paragraphs>136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Aller</vt:lpstr>
      <vt:lpstr>Aller Light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Lakeisha</dc:creator>
  <cp:lastModifiedBy>Young, Mitch</cp:lastModifiedBy>
  <cp:revision>196</cp:revision>
  <cp:lastPrinted>2021-09-14T14:10:22Z</cp:lastPrinted>
  <dcterms:created xsi:type="dcterms:W3CDTF">2017-02-01T15:13:55Z</dcterms:created>
  <dcterms:modified xsi:type="dcterms:W3CDTF">2021-10-29T19:20:19Z</dcterms:modified>
</cp:coreProperties>
</file>